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8" r:id="rId3"/>
    <p:sldId id="259" r:id="rId4"/>
    <p:sldId id="266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937"/>
    <p:restoredTop sz="94632"/>
  </p:normalViewPr>
  <p:slideViewPr>
    <p:cSldViewPr snapToGrid="0" snapToObjects="1">
      <p:cViewPr>
        <p:scale>
          <a:sx n="73" d="100"/>
          <a:sy n="73" d="100"/>
        </p:scale>
        <p:origin x="15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83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3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18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2623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50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45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096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62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6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71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405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3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8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6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68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6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9" r:id="rId1"/>
    <p:sldLayoutId id="2147483868" r:id="rId2"/>
    <p:sldLayoutId id="2147483867" r:id="rId3"/>
    <p:sldLayoutId id="2147483866" r:id="rId4"/>
    <p:sldLayoutId id="2147483865" r:id="rId5"/>
    <p:sldLayoutId id="2147483864" r:id="rId6"/>
    <p:sldLayoutId id="2147483863" r:id="rId7"/>
    <p:sldLayoutId id="2147483862" r:id="rId8"/>
    <p:sldLayoutId id="2147483861" r:id="rId9"/>
    <p:sldLayoutId id="2147483860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scienta.2019.05.04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DF1E2-0778-CA40-9356-A8ADF11F0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7377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en-US" sz="4200"/>
              <a:t>Apple Rhizosphere Communities out of Dysbiosis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EE24C-3DBD-FE4E-83FA-3DC2CC1B5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380" y="4334933"/>
            <a:ext cx="3382831" cy="1185333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94AA43"/>
                </a:solidFill>
              </a:rPr>
              <a:t>How rootstock genotype may influence apple rhizosphere communities in an organic orchard</a:t>
            </a:r>
          </a:p>
        </p:txBody>
      </p:sp>
      <p:pic>
        <p:nvPicPr>
          <p:cNvPr id="4" name="Picture 3" descr="High angle view of freshly picked apples">
            <a:extLst>
              <a:ext uri="{FF2B5EF4-FFF2-40B4-BE49-F238E27FC236}">
                <a16:creationId xmlns:a16="http://schemas.microsoft.com/office/drawing/2014/main" id="{29CEF61D-33E4-8E1E-D2B6-4CB29DAAB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07" r="9426" b="-1"/>
          <a:stretch/>
        </p:blipFill>
        <p:spPr>
          <a:xfrm>
            <a:off x="-1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1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148A-4835-7B40-9C24-7C803C12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56" y="43815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Posterama" panose="020B0504020200020000" pitchFamily="34" charset="0"/>
                <a:cs typeface="Posterama" panose="020B0504020200020000" pitchFamily="34" charset="0"/>
              </a:rPr>
              <a:t>Guts and Plant Rhizosphere</a:t>
            </a:r>
            <a:br>
              <a:rPr lang="en-US" sz="4400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sz="2400" dirty="0">
                <a:latin typeface="Posterama" panose="020B0504020200020000" pitchFamily="34" charset="0"/>
                <a:cs typeface="Posterama" panose="020B0504020200020000" pitchFamily="34" charset="0"/>
              </a:rPr>
              <a:t>Perturbations -&gt; Dysbiosis -&gt; Disease (Inflammatory BD/ARD)</a:t>
            </a:r>
            <a:br>
              <a:rPr lang="en-US" sz="4400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</a:br>
            <a:br>
              <a:rPr lang="en-US" sz="2400" baseline="30000" dirty="0">
                <a:latin typeface="Corbel" panose="020B0503020204020204" pitchFamily="34" charset="0"/>
                <a:cs typeface="Posterama" panose="020B0504020200020000" pitchFamily="34" charset="0"/>
              </a:rPr>
            </a:br>
            <a:endParaRPr lang="en-US" dirty="0"/>
          </a:p>
        </p:txBody>
      </p:sp>
      <p:pic>
        <p:nvPicPr>
          <p:cNvPr id="4" name="Picture 6" descr="Figure 1">
            <a:extLst>
              <a:ext uri="{FF2B5EF4-FFF2-40B4-BE49-F238E27FC236}">
                <a16:creationId xmlns:a16="http://schemas.microsoft.com/office/drawing/2014/main" id="{B6958874-406C-604D-8636-D767FEA566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53" y="1695450"/>
            <a:ext cx="6944967" cy="371475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54BC6-6AE7-CD4E-A1CF-35AA946F140A}"/>
              </a:ext>
            </a:extLst>
          </p:cNvPr>
          <p:cNvSpPr txBox="1"/>
          <p:nvPr/>
        </p:nvSpPr>
        <p:spPr>
          <a:xfrm>
            <a:off x="2618753" y="5410200"/>
            <a:ext cx="6433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Figure 1.  Similarities between gut and rhizosphere microbiome     Taken from Mendes and </a:t>
            </a:r>
            <a:r>
              <a:rPr lang="en-US" dirty="0" err="1">
                <a:latin typeface="Corbel" panose="020B0503020204020204" pitchFamily="34" charset="0"/>
              </a:rPr>
              <a:t>Raaijmakers</a:t>
            </a:r>
            <a:r>
              <a:rPr lang="en-US" dirty="0">
                <a:latin typeface="Corbel" panose="020B0503020204020204" pitchFamily="34" charset="0"/>
              </a:rPr>
              <a:t> 2015.</a:t>
            </a:r>
          </a:p>
        </p:txBody>
      </p:sp>
    </p:spTree>
    <p:extLst>
      <p:ext uri="{BB962C8B-B14F-4D97-AF65-F5344CB8AC3E}">
        <p14:creationId xmlns:p14="http://schemas.microsoft.com/office/powerpoint/2010/main" val="369778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45DF8-F228-D640-AFB8-487B126E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Corbel" panose="020B0503020204020204" pitchFamily="34" charset="0"/>
              </a:rPr>
              <a:t>Apple Replant in a nutshell</a:t>
            </a:r>
            <a:endParaRPr lang="en-US" sz="3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EDD2B3-F878-33BC-A45D-98E146875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859797"/>
            <a:ext cx="3358084" cy="4354738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Etiology is still unclear after over a century: Fungal pathogens, (and nematodes), Bacterial moderators?</a:t>
            </a:r>
          </a:p>
          <a:p>
            <a:r>
              <a:rPr lang="en-US" sz="1800" dirty="0"/>
              <a:t>Beneficial Bacillus, Pseudomonas, Actinobacteria- correlated both +/- with growth</a:t>
            </a:r>
          </a:p>
          <a:p>
            <a:r>
              <a:rPr lang="en-US" sz="1800" dirty="0"/>
              <a:t>ARD can result in 50% loss of profitability</a:t>
            </a:r>
          </a:p>
          <a:p>
            <a:r>
              <a:rPr lang="en-US" sz="1800" dirty="0"/>
              <a:t>ARD is on the rise worldwide due to intensification apple growing systems and land scarcity</a:t>
            </a:r>
          </a:p>
          <a:p>
            <a:r>
              <a:rPr lang="en-US" sz="1800" dirty="0"/>
              <a:t>Current practice involves fumigation  </a:t>
            </a:r>
            <a:r>
              <a:rPr lang="en-US" sz="1800" dirty="0">
                <a:sym typeface="Wingdings" pitchFamily="2" charset="2"/>
              </a:rPr>
              <a:t></a:t>
            </a:r>
          </a:p>
          <a:p>
            <a:r>
              <a:rPr lang="en-US" sz="1800" dirty="0">
                <a:sym typeface="Wingdings" pitchFamily="2" charset="2"/>
              </a:rPr>
              <a:t>Resistant Rootstocks and microbes offer possibility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Content Placeholder 3" descr="A diagram of a plant growing from seed&#10;&#10;Description automatically generated">
            <a:extLst>
              <a:ext uri="{FF2B5EF4-FFF2-40B4-BE49-F238E27FC236}">
                <a16:creationId xmlns:a16="http://schemas.microsoft.com/office/drawing/2014/main" id="{12D96E20-2A07-1D49-A885-8D770F32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111" y="643466"/>
            <a:ext cx="6599657" cy="51477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C63393-D4EC-1D42-817C-CEE7C8C8EC28}"/>
              </a:ext>
            </a:extLst>
          </p:cNvPr>
          <p:cNvSpPr txBox="1"/>
          <p:nvPr/>
        </p:nvSpPr>
        <p:spPr>
          <a:xfrm>
            <a:off x="4907557" y="5791199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Corbel" panose="020B0503020204020204" pitchFamily="34" charset="0"/>
              </a:rPr>
              <a:t>Figure 2. The dysbiosis of Apple Replant Disease</a:t>
            </a:r>
          </a:p>
          <a:p>
            <a:pPr algn="l"/>
            <a:r>
              <a:rPr lang="en-US" sz="1800" dirty="0">
                <a:latin typeface="Corbel" panose="020B0503020204020204" pitchFamily="34" charset="0"/>
              </a:rPr>
              <a:t>Taken from Winkelmann et al. 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9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D2A4-55B4-2A44-A732-CE2F3CDB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Rootstocks</a:t>
            </a:r>
          </a:p>
        </p:txBody>
      </p:sp>
      <p:pic>
        <p:nvPicPr>
          <p:cNvPr id="5" name="Content Placeholder 13" descr="A tree with a magnifying glass&#10;&#10;Description automatically generated">
            <a:extLst>
              <a:ext uri="{FF2B5EF4-FFF2-40B4-BE49-F238E27FC236}">
                <a16:creationId xmlns:a16="http://schemas.microsoft.com/office/drawing/2014/main" id="{D5DEF6EB-9979-A34B-9CFC-CC641F6F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97" y="1571625"/>
            <a:ext cx="2707272" cy="3714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7" name="Content Placeholder 6" descr="GENEVA® APPLE ROOTSTOCKS COMPARISON ...">
            <a:extLst>
              <a:ext uri="{FF2B5EF4-FFF2-40B4-BE49-F238E27FC236}">
                <a16:creationId xmlns:a16="http://schemas.microsoft.com/office/drawing/2014/main" id="{9ED97836-4AF0-1045-BDD5-69B7E9EC88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355" y="1571625"/>
            <a:ext cx="32512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279F86AD-8BD4-A847-8DAE-365F834C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13" y="3869552"/>
            <a:ext cx="6861680" cy="296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E9909B-97AB-B146-907F-DBA995ED940D}"/>
              </a:ext>
            </a:extLst>
          </p:cNvPr>
          <p:cNvSpPr txBox="1"/>
          <p:nvPr/>
        </p:nvSpPr>
        <p:spPr>
          <a:xfrm>
            <a:off x="4927600" y="2133600"/>
            <a:ext cx="2577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What are?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Resistant v. Susceptible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Geneva</a:t>
            </a:r>
          </a:p>
        </p:txBody>
      </p:sp>
    </p:spTree>
    <p:extLst>
      <p:ext uri="{BB962C8B-B14F-4D97-AF65-F5344CB8AC3E}">
        <p14:creationId xmlns:p14="http://schemas.microsoft.com/office/powerpoint/2010/main" val="51192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91891-4B3F-FF46-BDC6-4C8A80F6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35229"/>
            <a:ext cx="9440034" cy="1874964"/>
          </a:xfrm>
          <a:solidFill>
            <a:schemeClr val="bg1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Organic growing system</a:t>
            </a:r>
            <a:br>
              <a:rPr lang="en-US" dirty="0"/>
            </a:br>
            <a:r>
              <a:rPr lang="en-US" sz="2700" dirty="0"/>
              <a:t>Increased microbial abundance and activity</a:t>
            </a:r>
            <a:br>
              <a:rPr lang="en-US" sz="2700" dirty="0"/>
            </a:br>
            <a:r>
              <a:rPr lang="en-US" sz="3600" dirty="0"/>
              <a:t>In an organic system, how to rhizosphere microbial communities differ based on apple rootstock genotype and ARD resistance?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7" name="Picture 6" descr="A tree with green leaves&#10;&#10;Description automatically generated">
            <a:extLst>
              <a:ext uri="{FF2B5EF4-FFF2-40B4-BE49-F238E27FC236}">
                <a16:creationId xmlns:a16="http://schemas.microsoft.com/office/drawing/2014/main" id="{861704AF-D11A-F94F-B384-72C6AC7C7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25"/>
          <a:stretch/>
        </p:blipFill>
        <p:spPr>
          <a:xfrm rot="5400000">
            <a:off x="1787449" y="887183"/>
            <a:ext cx="3529584" cy="3137408"/>
          </a:xfrm>
          <a:prstGeom prst="rect">
            <a:avLst/>
          </a:prstGeom>
        </p:spPr>
      </p:pic>
      <p:pic>
        <p:nvPicPr>
          <p:cNvPr id="5" name="Content Placeholder 4" descr="A green plant with white flowers&#10;&#10;Description automatically generated">
            <a:extLst>
              <a:ext uri="{FF2B5EF4-FFF2-40B4-BE49-F238E27FC236}">
                <a16:creationId xmlns:a16="http://schemas.microsoft.com/office/drawing/2014/main" id="{1541CB71-921A-9B49-B277-A0388FBCC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15625"/>
          <a:stretch/>
        </p:blipFill>
        <p:spPr>
          <a:xfrm rot="5400000">
            <a:off x="6872945" y="890878"/>
            <a:ext cx="3525671" cy="31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1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F987-DC76-E147-A4DE-2FBC4928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Resistant rootstocks appear to have greater richness, but less evenness than susceptible rootstocks </a:t>
            </a:r>
          </a:p>
        </p:txBody>
      </p:sp>
      <p:pic>
        <p:nvPicPr>
          <p:cNvPr id="23" name="Content Placeholder 22" descr="A group of graphs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89C17F8D-D103-9B48-917F-038A9EEE5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412100" y="2110154"/>
            <a:ext cx="7427256" cy="41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46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59B2B-EF22-3748-8512-0347A758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300" dirty="0"/>
              <a:t>Rootstock has some influence on variation in microbial communities based on abundance and phylogeny </a:t>
            </a:r>
            <a:br>
              <a:rPr lang="en-US" sz="3300" dirty="0"/>
            </a:br>
            <a:br>
              <a:rPr lang="en-US" sz="3300" dirty="0"/>
            </a:br>
            <a:r>
              <a:rPr lang="en-US" sz="2700" dirty="0"/>
              <a:t>PERMANOVA </a:t>
            </a:r>
            <a:br>
              <a:rPr lang="en-US" sz="3300" dirty="0"/>
            </a:br>
            <a:r>
              <a:rPr lang="en-US" sz="2700" dirty="0"/>
              <a:t>(R</a:t>
            </a:r>
            <a:r>
              <a:rPr lang="en-US" sz="2700" baseline="30000" dirty="0"/>
              <a:t>2</a:t>
            </a:r>
            <a:r>
              <a:rPr lang="en-US" sz="2700" dirty="0"/>
              <a:t>=12%, F=1.2, p=0.001)</a:t>
            </a:r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graph of colored dots&#10;&#10;Description automatically generated">
            <a:extLst>
              <a:ext uri="{FF2B5EF4-FFF2-40B4-BE49-F238E27FC236}">
                <a16:creationId xmlns:a16="http://schemas.microsoft.com/office/drawing/2014/main" id="{739D9ADF-4FA0-4F42-9727-DA45D626C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5324315" y="1213334"/>
            <a:ext cx="6197668" cy="443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54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42F9E47C-43FF-E143-8BB5-0BC8A8037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5AF60-DB61-D74C-B4A5-8905D5AB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1312983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200" dirty="0"/>
              <a:t>Soil and rootstock V1 appear to differ most in relative abundance, but stats needed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E0B50D-98D4-2290-9211-5ED60D431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541341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dirty="0"/>
              <a:t>Actinobacteria</a:t>
            </a:r>
          </a:p>
          <a:p>
            <a:r>
              <a:rPr lang="en-US" sz="1800" dirty="0" err="1"/>
              <a:t>Chloroflexi</a:t>
            </a:r>
            <a:endParaRPr lang="en-US" sz="1800" dirty="0"/>
          </a:p>
          <a:p>
            <a:r>
              <a:rPr lang="en-US" sz="1800" dirty="0" err="1"/>
              <a:t>Verrucomicrobiota</a:t>
            </a:r>
            <a:endParaRPr lang="en-US" sz="1800" dirty="0"/>
          </a:p>
          <a:p>
            <a:r>
              <a:rPr lang="en-US" sz="1800" dirty="0"/>
              <a:t>Firmicutes </a:t>
            </a:r>
          </a:p>
        </p:txBody>
      </p:sp>
    </p:spTree>
    <p:extLst>
      <p:ext uri="{BB962C8B-B14F-4D97-AF65-F5344CB8AC3E}">
        <p14:creationId xmlns:p14="http://schemas.microsoft.com/office/powerpoint/2010/main" val="41922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3B98-A27F-0640-A686-7FE7EBCB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C2D16-DF9A-FB4F-8770-8126C1DE0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1. Blum, W. E. H., Zechmeister-</a:t>
            </a:r>
            <a:r>
              <a:rPr lang="en-US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Boltenstern</a:t>
            </a:r>
            <a:r>
              <a:rPr lang="en-US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, S., &amp; </a:t>
            </a:r>
            <a:r>
              <a:rPr lang="en-US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Keiblinger</a:t>
            </a:r>
            <a:r>
              <a:rPr lang="en-US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, K. M. (2019). Does Soil Contribute to the Human Gut Microbiome? </a:t>
            </a:r>
            <a:r>
              <a:rPr lang="en-US" i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Microorganisms</a:t>
            </a:r>
            <a:r>
              <a:rPr lang="en-US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, </a:t>
            </a:r>
            <a:r>
              <a:rPr lang="en-US" i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7</a:t>
            </a:r>
            <a:r>
              <a:rPr lang="en-US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(9), 287.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2. Mendes, R.,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Raaijmakers</a:t>
            </a:r>
            <a:r>
              <a:rPr lang="en-US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, J. (2015). Cross-kingdom similarities in microbiome functions. </a:t>
            </a:r>
            <a:r>
              <a:rPr lang="en-US" b="0" i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ISME J</a:t>
            </a:r>
            <a:r>
              <a:rPr lang="en-US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 </a:t>
            </a:r>
            <a:r>
              <a:rPr lang="en-US" b="1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9</a:t>
            </a:r>
            <a:r>
              <a:rPr lang="en-US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, 1905–1907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3. Cuevas-Sierra, A., Milagro, F. I., </a:t>
            </a:r>
            <a:r>
              <a:rPr lang="en-US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Aranaz</a:t>
            </a:r>
            <a:r>
              <a:rPr lang="en-US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, P., Martínez, J. A., &amp; </a:t>
            </a:r>
            <a:r>
              <a:rPr lang="en-US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Riezu-Boj</a:t>
            </a:r>
            <a:r>
              <a:rPr lang="en-US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, J. I. (2021). Gut Microbiota Differences According to Ultra-Processed Food Consumption in a Spanish Population. </a:t>
            </a:r>
            <a:r>
              <a:rPr lang="en-US" i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Nutrients</a:t>
            </a:r>
            <a:r>
              <a:rPr lang="en-US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, </a:t>
            </a:r>
            <a:r>
              <a:rPr lang="en-US" i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13</a:t>
            </a:r>
            <a:r>
              <a:rPr lang="en-US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(8), Article 8. 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4.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 Winkelmann, T., </a:t>
            </a:r>
            <a:r>
              <a:rPr lang="en-US" dirty="0" err="1">
                <a:solidFill>
                  <a:schemeClr val="tx1"/>
                </a:solidFill>
                <a:latin typeface="Corbel" panose="020B0503020204020204" pitchFamily="34" charset="0"/>
              </a:rPr>
              <a:t>Smalla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, K., </a:t>
            </a:r>
            <a:r>
              <a:rPr lang="en-US" dirty="0" err="1">
                <a:solidFill>
                  <a:schemeClr val="tx1"/>
                </a:solidFill>
                <a:latin typeface="Corbel" panose="020B0503020204020204" pitchFamily="34" charset="0"/>
              </a:rPr>
              <a:t>Amelung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, W., </a:t>
            </a:r>
            <a:r>
              <a:rPr lang="en-US" dirty="0" err="1">
                <a:solidFill>
                  <a:schemeClr val="tx1"/>
                </a:solidFill>
                <a:latin typeface="Corbel" panose="020B0503020204020204" pitchFamily="34" charset="0"/>
              </a:rPr>
              <a:t>Baab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, G., et al. (2019). Apple Replant Disease: Causes and Mitigation Strategies. </a:t>
            </a:r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Current Issues in Molecular Biology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30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(1), 89–106. </a:t>
            </a:r>
          </a:p>
          <a:p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5. </a:t>
            </a:r>
            <a:r>
              <a:rPr lang="en-US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Lori M.,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Symnaczik</a:t>
            </a:r>
            <a:r>
              <a:rPr lang="en-US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 S.,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Mäder</a:t>
            </a:r>
            <a:r>
              <a:rPr lang="en-US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 P., De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Deyn</a:t>
            </a:r>
            <a:r>
              <a:rPr lang="en-US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 G.,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Gattinger</a:t>
            </a:r>
            <a:r>
              <a:rPr lang="en-US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 A. (2017). Organic farming enhances soil microbial abundance and activity—A meta-analysis and meta-regression. </a:t>
            </a:r>
            <a:r>
              <a:rPr lang="en-US" b="0" i="1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PLoS</a:t>
            </a:r>
            <a:r>
              <a:rPr lang="en-US" b="0" i="1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 ONE.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effectLst/>
              </a:rPr>
              <a:t>6. </a:t>
            </a:r>
            <a:r>
              <a:rPr lang="en-US" dirty="0" err="1">
                <a:effectLst/>
              </a:rPr>
              <a:t>Reim</a:t>
            </a:r>
            <a:r>
              <a:rPr lang="en-US" dirty="0">
                <a:effectLst/>
              </a:rPr>
              <a:t>, S., Siewert, C., Winkelmann, T., </a:t>
            </a:r>
            <a:r>
              <a:rPr lang="en-US" dirty="0" err="1">
                <a:effectLst/>
              </a:rPr>
              <a:t>Wöhner</a:t>
            </a:r>
            <a:r>
              <a:rPr lang="en-US" dirty="0">
                <a:effectLst/>
              </a:rPr>
              <a:t>, T., Hanke, M.-V., &amp; </a:t>
            </a:r>
            <a:r>
              <a:rPr lang="en-US" dirty="0" err="1">
                <a:effectLst/>
              </a:rPr>
              <a:t>Flachowsky</a:t>
            </a:r>
            <a:r>
              <a:rPr lang="en-US" dirty="0">
                <a:effectLst/>
              </a:rPr>
              <a:t>, H. (2019). Evaluation of </a:t>
            </a:r>
            <a:r>
              <a:rPr lang="en-US" i="1" dirty="0">
                <a:effectLst/>
              </a:rPr>
              <a:t>Malus</a:t>
            </a:r>
            <a:r>
              <a:rPr lang="en-US" dirty="0">
                <a:effectLst/>
              </a:rPr>
              <a:t> genetic resources for tolerance to apple replant disease (ARD). </a:t>
            </a:r>
            <a:r>
              <a:rPr lang="en-US" i="1" dirty="0">
                <a:effectLst/>
              </a:rPr>
              <a:t>Scientia </a:t>
            </a:r>
            <a:r>
              <a:rPr lang="en-US" i="1" dirty="0" err="1">
                <a:effectLst/>
              </a:rPr>
              <a:t>Horticulturae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256</a:t>
            </a:r>
            <a:r>
              <a:rPr lang="en-US" dirty="0">
                <a:effectLst/>
              </a:rPr>
              <a:t>, 108517. </a:t>
            </a:r>
            <a:r>
              <a:rPr lang="en-US" dirty="0">
                <a:effectLst/>
                <a:hlinkClick r:id="rId2"/>
              </a:rPr>
              <a:t>https://doi.org/10.1016/j.scienta.2019.05.044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7. R Core Team (2023). _R: A Language and Environment for Statistical Computing_. R Foundation for Statistical Computing, Vienna, Austria. &lt;https://</a:t>
            </a:r>
            <a:r>
              <a:rPr lang="en-US" dirty="0" err="1">
                <a:effectLst/>
              </a:rPr>
              <a:t>www.R-project.org</a:t>
            </a:r>
            <a:r>
              <a:rPr lang="en-US" dirty="0">
                <a:effectLst/>
              </a:rPr>
              <a:t>/&gt;.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09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C301B"/>
      </a:dk2>
      <a:lt2>
        <a:srgbClr val="F1F0F3"/>
      </a:lt2>
      <a:accent1>
        <a:srgbClr val="94AA43"/>
      </a:accent1>
      <a:accent2>
        <a:srgbClr val="B1983B"/>
      </a:accent2>
      <a:accent3>
        <a:srgbClr val="C3794D"/>
      </a:accent3>
      <a:accent4>
        <a:srgbClr val="B13B40"/>
      </a:accent4>
      <a:accent5>
        <a:srgbClr val="C34D83"/>
      </a:accent5>
      <a:accent6>
        <a:srgbClr val="B13BA3"/>
      </a:accent6>
      <a:hlink>
        <a:srgbClr val="C44F72"/>
      </a:hlink>
      <a:folHlink>
        <a:srgbClr val="7F7F7F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542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Corbel</vt:lpstr>
      <vt:lpstr>Goudy Old Style</vt:lpstr>
      <vt:lpstr>Posterama</vt:lpstr>
      <vt:lpstr>Wingdings</vt:lpstr>
      <vt:lpstr>Wingdings 2</vt:lpstr>
      <vt:lpstr>SlateVTI</vt:lpstr>
      <vt:lpstr>Apple Rhizosphere Communities out of Dysbiosis</vt:lpstr>
      <vt:lpstr>Guts and Plant Rhizosphere Perturbations -&gt; Dysbiosis -&gt; Disease (Inflammatory BD/ARD)  </vt:lpstr>
      <vt:lpstr>Apple Replant in a nutshell</vt:lpstr>
      <vt:lpstr>Apple Rootstocks</vt:lpstr>
      <vt:lpstr>Organic growing system Increased microbial abundance and activity In an organic system, how to rhizosphere microbial communities differ based on apple rootstock genotype and ARD resistance?</vt:lpstr>
      <vt:lpstr>Resistant rootstocks appear to have greater richness, but less evenness than susceptible rootstocks </vt:lpstr>
      <vt:lpstr>Rootstock has some influence on variation in microbial communities based on abundance and phylogeny   PERMANOVA  (R2=12%, F=1.2, p=0.001)</vt:lpstr>
      <vt:lpstr>Soil and rootstock V1 appear to differ most in relative abundance, but stats needed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 Rhizosphere Communities out of Dysbiosis</dc:title>
  <dc:creator>Julie Mae Cardon</dc:creator>
  <cp:lastModifiedBy>Julie Mae Cardon</cp:lastModifiedBy>
  <cp:revision>1</cp:revision>
  <dcterms:created xsi:type="dcterms:W3CDTF">2024-05-01T17:20:59Z</dcterms:created>
  <dcterms:modified xsi:type="dcterms:W3CDTF">2024-05-01T17:35:50Z</dcterms:modified>
</cp:coreProperties>
</file>